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11"/>
  </p:notesMasterIdLst>
  <p:sldIdLst>
    <p:sldId id="621" r:id="rId2"/>
    <p:sldId id="625" r:id="rId3"/>
    <p:sldId id="626" r:id="rId4"/>
    <p:sldId id="627" r:id="rId5"/>
    <p:sldId id="628" r:id="rId6"/>
    <p:sldId id="629" r:id="rId7"/>
    <p:sldId id="630" r:id="rId8"/>
    <p:sldId id="632" r:id="rId9"/>
    <p:sldId id="631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657EC0D-5FDF-4AB7-A009-937D80FC58B2}">
          <p14:sldIdLst>
            <p14:sldId id="621"/>
            <p14:sldId id="625"/>
            <p14:sldId id="626"/>
            <p14:sldId id="627"/>
            <p14:sldId id="628"/>
            <p14:sldId id="629"/>
            <p14:sldId id="630"/>
            <p14:sldId id="632"/>
            <p14:sldId id="631"/>
          </p14:sldIdLst>
        </p14:section>
        <p14:section name="Раздел без заголовка" id="{251D0C95-FD26-4B5C-925C-A1799B4B9BE3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1202"/>
    <a:srgbClr val="3A3A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4" d="100"/>
          <a:sy n="84" d="100"/>
        </p:scale>
        <p:origin x="581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A5BCDB-9374-4645-8F88-B803F7B587D5}" type="datetimeFigureOut">
              <a:rPr lang="ru-RU" smtClean="0"/>
              <a:t>17.12.2024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6FE15D-6CB7-47EB-BFC3-4011DBE2FD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3005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Fedra Sans Pro Book" panose="020B0403040000020004" pitchFamily="34" charset="0"/>
              <a:ea typeface="Fedra Sans Pro Book" panose="020B0403040000020004" pitchFamily="34" charset="0"/>
            </a:endParaRPr>
          </a:p>
        </p:txBody>
      </p:sp>
      <p:sp>
        <p:nvSpPr>
          <p:cNvPr id="27" name="Google Shape;2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026700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Титульный слайд" type="tx">
  <p:cSld name="1_Титульный слайд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8708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 раздела">
  <p:cSld name="Титул раздела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0896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 раздела">
  <p:cSld name="1_Титул раздела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3045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153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Базовый слайд">
  <p:cSld name="Базов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2548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092B25-D8D6-254B-BB9A-E1C0F61E6A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364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8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048672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Fedra Sans Pro Book" panose="020B0403040000020004" pitchFamily="34" charset="0"/>
          <a:ea typeface="Fedra Sans Pro Book" panose="020B04030400000200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Fedra Sans Pro Book" panose="020B0403040000020004" pitchFamily="34" charset="0"/>
          <a:ea typeface="Fedra Sans Pro Book" panose="020B04030400000200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svg"/><Relationship Id="rId5" Type="http://schemas.openxmlformats.org/officeDocument/2006/relationships/image" Target="../media/image9.png"/><Relationship Id="rId4" Type="http://schemas.openxmlformats.org/officeDocument/2006/relationships/image" Target="../media/image29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0;p1">
            <a:extLst>
              <a:ext uri="{FF2B5EF4-FFF2-40B4-BE49-F238E27FC236}">
                <a16:creationId xmlns:a16="http://schemas.microsoft.com/office/drawing/2014/main" id="{EB4C8FA5-163F-874F-8106-0FC23C67E81F}"/>
              </a:ext>
            </a:extLst>
          </p:cNvPr>
          <p:cNvSpPr/>
          <p:nvPr/>
        </p:nvSpPr>
        <p:spPr>
          <a:xfrm>
            <a:off x="910195" y="2250739"/>
            <a:ext cx="10371600" cy="25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 defTabSz="1219170">
              <a:buClr>
                <a:srgbClr val="424242"/>
              </a:buClr>
              <a:buSzPts val="2000"/>
            </a:pPr>
            <a:r>
              <a:rPr lang="ru-RU" sz="3600" kern="0" dirty="0">
                <a:solidFill>
                  <a:srgbClr val="FFFFFF"/>
                </a:solidFill>
                <a:latin typeface="Fedra Sans Pro Book" panose="020B0403040000020004" pitchFamily="34" charset="0"/>
                <a:ea typeface="Fedra Sans Pro Book" panose="020B0403040000020004" pitchFamily="34" charset="0"/>
                <a:cs typeface="Arial"/>
                <a:sym typeface="Arial"/>
              </a:rPr>
              <a:t>КОНЦЕПЦИЯ</a:t>
            </a:r>
          </a:p>
          <a:p>
            <a:pPr algn="ctr" defTabSz="1219170">
              <a:buClr>
                <a:srgbClr val="424242"/>
              </a:buClr>
              <a:buSzPts val="2000"/>
            </a:pPr>
            <a:r>
              <a:rPr lang="ru-RU" sz="3600" kern="0" dirty="0">
                <a:solidFill>
                  <a:srgbClr val="FFFFFF"/>
                </a:solidFill>
                <a:latin typeface="Fedra Sans Pro Book" panose="020B0403040000020004" pitchFamily="34" charset="0"/>
                <a:ea typeface="Fedra Sans Pro Book" panose="020B0403040000020004" pitchFamily="34" charset="0"/>
                <a:cs typeface="Arial"/>
                <a:sym typeface="Arial"/>
              </a:rPr>
              <a:t>группового преподавательского проекта</a:t>
            </a:r>
          </a:p>
          <a:p>
            <a:pPr algn="ctr" defTabSz="1219170">
              <a:buClr>
                <a:srgbClr val="424242"/>
              </a:buClr>
              <a:buSzPts val="2000"/>
            </a:pPr>
            <a:r>
              <a:rPr lang="ru-RU" sz="3600" i="1" kern="0" dirty="0" smtClean="0">
                <a:solidFill>
                  <a:srgbClr val="FFFFFF"/>
                </a:solidFill>
                <a:latin typeface="Fedra Sans Pro Book" panose="020B0403040000020004" pitchFamily="34" charset="0"/>
                <a:ea typeface="Fedra Sans Pro Book" panose="020B0403040000020004" pitchFamily="34" charset="0"/>
                <a:cs typeface="Arial"/>
                <a:sym typeface="Arial"/>
              </a:rPr>
              <a:t>«Успех школы в успехе каждого»</a:t>
            </a:r>
            <a:r>
              <a:rPr lang="ru-RU" sz="2133" kern="0" dirty="0">
                <a:solidFill>
                  <a:srgbClr val="FFFFFF"/>
                </a:solidFill>
                <a:latin typeface="Fedra Sans Pro Book" panose="020B0403040000020004" pitchFamily="34" charset="0"/>
                <a:ea typeface="Fedra Sans Pro Book" panose="020B0403040000020004" pitchFamily="34" charset="0"/>
                <a:cs typeface="Arial"/>
                <a:sym typeface="Arial"/>
              </a:rPr>
              <a:t/>
            </a:r>
            <a:br>
              <a:rPr lang="ru-RU" sz="2133" kern="0" dirty="0">
                <a:solidFill>
                  <a:srgbClr val="FFFFFF"/>
                </a:solidFill>
                <a:latin typeface="Fedra Sans Pro Book" panose="020B0403040000020004" pitchFamily="34" charset="0"/>
                <a:ea typeface="Fedra Sans Pro Book" panose="020B0403040000020004" pitchFamily="34" charset="0"/>
                <a:cs typeface="Arial"/>
                <a:sym typeface="Arial"/>
              </a:rPr>
            </a:br>
            <a:endParaRPr lang="ru-RU" sz="2133" kern="0" dirty="0">
              <a:solidFill>
                <a:srgbClr val="FFFFFF"/>
              </a:solidFill>
              <a:latin typeface="Fedra Sans Pro Book" panose="020B0403040000020004" pitchFamily="34" charset="0"/>
              <a:ea typeface="Fedra Sans Pro Book" panose="020B0403040000020004" pitchFamily="34" charset="0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CB38A85-571E-45E9-AD93-A2400C8DB456}"/>
              </a:ext>
            </a:extLst>
          </p:cNvPr>
          <p:cNvSpPr txBox="1"/>
          <p:nvPr/>
        </p:nvSpPr>
        <p:spPr>
          <a:xfrm>
            <a:off x="379716" y="4617040"/>
            <a:ext cx="701038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Авторы:</a:t>
            </a:r>
          </a:p>
          <a:p>
            <a:r>
              <a:rPr lang="ru-RU" i="1" dirty="0" err="1" smtClean="0">
                <a:solidFill>
                  <a:schemeClr val="bg1"/>
                </a:solidFill>
              </a:rPr>
              <a:t>Хрипченко</a:t>
            </a:r>
            <a:r>
              <a:rPr lang="ru-RU" i="1" dirty="0" smtClean="0">
                <a:solidFill>
                  <a:schemeClr val="bg1"/>
                </a:solidFill>
              </a:rPr>
              <a:t> М.А, Макарьева Л.Г, Гордиенко Л.А, </a:t>
            </a:r>
            <a:r>
              <a:rPr lang="ru-RU" i="1" dirty="0" err="1" smtClean="0">
                <a:solidFill>
                  <a:schemeClr val="bg1"/>
                </a:solidFill>
              </a:rPr>
              <a:t>Дудочкина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smtClean="0">
                <a:solidFill>
                  <a:schemeClr val="bg1"/>
                </a:solidFill>
              </a:rPr>
              <a:t>М.И,</a:t>
            </a:r>
          </a:p>
          <a:p>
            <a:r>
              <a:rPr lang="ru-RU" i="1" dirty="0" err="1" smtClean="0">
                <a:solidFill>
                  <a:schemeClr val="bg1"/>
                </a:solidFill>
              </a:rPr>
              <a:t>Бойкова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smtClean="0">
                <a:solidFill>
                  <a:schemeClr val="bg1"/>
                </a:solidFill>
              </a:rPr>
              <a:t>Н.В, </a:t>
            </a:r>
            <a:r>
              <a:rPr lang="ru-RU" i="1" dirty="0" smtClean="0">
                <a:solidFill>
                  <a:schemeClr val="bg1"/>
                </a:solidFill>
              </a:rPr>
              <a:t>Метелкина </a:t>
            </a:r>
            <a:r>
              <a:rPr lang="ru-RU" i="1" dirty="0" smtClean="0">
                <a:solidFill>
                  <a:schemeClr val="bg1"/>
                </a:solidFill>
              </a:rPr>
              <a:t>А.В.</a:t>
            </a:r>
            <a:endParaRPr lang="ru-RU" i="1" dirty="0">
              <a:solidFill>
                <a:schemeClr val="bg1"/>
              </a:solidFill>
            </a:endParaRPr>
          </a:p>
          <a:p>
            <a:r>
              <a:rPr lang="ru-RU" i="1" dirty="0">
                <a:solidFill>
                  <a:schemeClr val="bg1"/>
                </a:solidFill>
              </a:rPr>
              <a:t>Наименование </a:t>
            </a:r>
            <a:r>
              <a:rPr lang="ru-RU" i="1" dirty="0" smtClean="0">
                <a:solidFill>
                  <a:schemeClr val="bg1"/>
                </a:solidFill>
              </a:rPr>
              <a:t>ОО : ГБОУ СОШ </a:t>
            </a:r>
            <a:r>
              <a:rPr lang="ru-RU" i="1" dirty="0" err="1" smtClean="0">
                <a:solidFill>
                  <a:schemeClr val="bg1"/>
                </a:solidFill>
              </a:rPr>
              <a:t>с.Васильевка</a:t>
            </a:r>
            <a:endParaRPr lang="ru-RU" i="1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0CC0E6-3C56-4B01-A16A-560E3D277B32}"/>
              </a:ext>
            </a:extLst>
          </p:cNvPr>
          <p:cNvSpPr txBox="1"/>
          <p:nvPr/>
        </p:nvSpPr>
        <p:spPr>
          <a:xfrm>
            <a:off x="4890782" y="229832"/>
            <a:ext cx="3212983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3A3A3A"/>
                </a:solidFill>
              </a:rPr>
              <a:t>КПК «Технологии и методики формирования личностного потенциала обучающихся»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64F84E3-3951-4060-943A-D2E0CB0A1A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1590" y="0"/>
            <a:ext cx="701421" cy="993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600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7.pngwing.com/pngs/937/581/png-transparent-white-red-blue-green-and-yellow-stairs-illustration-fundal-creative-stairs-template-angle-triangl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5505" y="1862809"/>
            <a:ext cx="7306888" cy="446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4022" y="732970"/>
            <a:ext cx="11627978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rgbClr val="00642D"/>
                </a:solidFill>
              </a:rPr>
              <a:t>Место педагогического проекта в </a:t>
            </a:r>
          </a:p>
          <a:p>
            <a:pPr algn="ctr"/>
            <a:r>
              <a:rPr lang="ru-RU" sz="3600" dirty="0">
                <a:solidFill>
                  <a:srgbClr val="00642D"/>
                </a:solidFill>
              </a:rPr>
              <a:t>рамках управленческого</a:t>
            </a:r>
            <a:r>
              <a:rPr lang="ru-RU" sz="3600" dirty="0" smtClean="0">
                <a:solidFill>
                  <a:srgbClr val="00642D"/>
                </a:solidFill>
              </a:rPr>
              <a:t>:</a:t>
            </a:r>
          </a:p>
          <a:p>
            <a:pPr algn="ctr"/>
            <a:endParaRPr lang="ru-RU" sz="3600" dirty="0" smtClean="0">
              <a:solidFill>
                <a:srgbClr val="00642D"/>
              </a:solidFill>
            </a:endParaRPr>
          </a:p>
          <a:p>
            <a:r>
              <a:rPr lang="ru-RU" sz="3600" dirty="0">
                <a:solidFill>
                  <a:srgbClr val="00642D"/>
                </a:solidFill>
              </a:rPr>
              <a:t> </a:t>
            </a:r>
            <a:r>
              <a:rPr lang="ru-RU" sz="3600" dirty="0" smtClean="0">
                <a:solidFill>
                  <a:srgbClr val="00642D"/>
                </a:solidFill>
              </a:rPr>
              <a:t>                                    Проект</a:t>
            </a:r>
          </a:p>
          <a:p>
            <a:r>
              <a:rPr lang="ru-RU" sz="3600" dirty="0">
                <a:solidFill>
                  <a:srgbClr val="00642D"/>
                </a:solidFill>
              </a:rPr>
              <a:t> </a:t>
            </a:r>
            <a:r>
              <a:rPr lang="ru-RU" sz="3600" dirty="0" smtClean="0">
                <a:solidFill>
                  <a:srgbClr val="00642D"/>
                </a:solidFill>
              </a:rPr>
              <a:t>                          </a:t>
            </a:r>
          </a:p>
          <a:p>
            <a:r>
              <a:rPr lang="ru-RU" sz="3600" dirty="0">
                <a:solidFill>
                  <a:srgbClr val="00642D"/>
                </a:solidFill>
              </a:rPr>
              <a:t> </a:t>
            </a:r>
            <a:r>
              <a:rPr lang="ru-RU" sz="3600" dirty="0" smtClean="0">
                <a:solidFill>
                  <a:srgbClr val="00642D"/>
                </a:solidFill>
              </a:rPr>
              <a:t>                          </a:t>
            </a:r>
            <a:r>
              <a:rPr lang="ru-RU" sz="3200" dirty="0" smtClean="0">
                <a:solidFill>
                  <a:srgbClr val="00642D"/>
                </a:solidFill>
              </a:rPr>
              <a:t>Изменение предметно-</a:t>
            </a:r>
          </a:p>
          <a:p>
            <a:r>
              <a:rPr lang="ru-RU" sz="3200" dirty="0">
                <a:solidFill>
                  <a:srgbClr val="00642D"/>
                </a:solidFill>
              </a:rPr>
              <a:t> </a:t>
            </a:r>
            <a:r>
              <a:rPr lang="ru-RU" sz="3200" dirty="0" smtClean="0">
                <a:solidFill>
                  <a:srgbClr val="00642D"/>
                </a:solidFill>
              </a:rPr>
              <a:t>                           пространственной среды</a:t>
            </a:r>
            <a:endParaRPr lang="ru-RU" sz="3600" dirty="0" smtClean="0">
              <a:solidFill>
                <a:srgbClr val="00642D"/>
              </a:solidFill>
            </a:endParaRPr>
          </a:p>
          <a:p>
            <a:r>
              <a:rPr lang="ru-RU" sz="3600" dirty="0">
                <a:solidFill>
                  <a:srgbClr val="00642D"/>
                </a:solidFill>
              </a:rPr>
              <a:t> </a:t>
            </a:r>
            <a:r>
              <a:rPr lang="ru-RU" sz="3600" dirty="0" smtClean="0">
                <a:solidFill>
                  <a:srgbClr val="00642D"/>
                </a:solidFill>
              </a:rPr>
              <a:t>                                  </a:t>
            </a:r>
            <a:endParaRPr lang="ru-RU" sz="3600" dirty="0">
              <a:solidFill>
                <a:srgbClr val="00642D"/>
              </a:solidFill>
            </a:endParaRPr>
          </a:p>
          <a:p>
            <a:r>
              <a:rPr lang="ru-RU" sz="3600" dirty="0" smtClean="0">
                <a:solidFill>
                  <a:srgbClr val="00642D"/>
                </a:solidFill>
              </a:rPr>
              <a:t>                      </a:t>
            </a:r>
          </a:p>
          <a:p>
            <a:r>
              <a:rPr lang="ru-RU" sz="3600" dirty="0">
                <a:solidFill>
                  <a:srgbClr val="00642D"/>
                </a:solidFill>
              </a:rPr>
              <a:t> </a:t>
            </a:r>
            <a:r>
              <a:rPr lang="ru-RU" sz="3600" dirty="0" smtClean="0">
                <a:solidFill>
                  <a:srgbClr val="00642D"/>
                </a:solidFill>
              </a:rPr>
              <a:t>                     Воспитательное занятие</a:t>
            </a:r>
            <a:endParaRPr lang="ru-RU" sz="3600" dirty="0">
              <a:solidFill>
                <a:srgbClr val="00642D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29D784F-A68E-48B4-8ABE-58DA2B64FC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5765" y="-250168"/>
            <a:ext cx="1173655" cy="11736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ABB3922-E492-4F66-960E-2ED69C236AA0}"/>
              </a:ext>
            </a:extLst>
          </p:cNvPr>
          <p:cNvSpPr txBox="1"/>
          <p:nvPr/>
        </p:nvSpPr>
        <p:spPr>
          <a:xfrm>
            <a:off x="4865615" y="75049"/>
            <a:ext cx="409382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3A3A3A"/>
                </a:solidFill>
              </a:rPr>
              <a:t>КПК «Технологии и методики формирования личностного потенциала обучающихся»</a:t>
            </a:r>
          </a:p>
        </p:txBody>
      </p:sp>
    </p:spTree>
    <p:extLst>
      <p:ext uri="{BB962C8B-B14F-4D97-AF65-F5344CB8AC3E}">
        <p14:creationId xmlns:p14="http://schemas.microsoft.com/office/powerpoint/2010/main" val="994882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4022" y="732970"/>
            <a:ext cx="1162797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rgbClr val="00642D"/>
                </a:solidFill>
              </a:rPr>
              <a:t>Ключевая проблема</a:t>
            </a:r>
            <a:r>
              <a:rPr lang="ru-RU" sz="3600" dirty="0" smtClean="0">
                <a:solidFill>
                  <a:srgbClr val="00642D"/>
                </a:solidFill>
              </a:rPr>
              <a:t>:</a:t>
            </a:r>
          </a:p>
          <a:p>
            <a:pPr algn="ctr"/>
            <a:endParaRPr lang="ru-RU" sz="3600" dirty="0" smtClean="0">
              <a:solidFill>
                <a:srgbClr val="00642D"/>
              </a:solidFill>
            </a:endParaRPr>
          </a:p>
          <a:p>
            <a:r>
              <a:rPr lang="ru-RU" dirty="0" smtClean="0"/>
              <a:t>	</a:t>
            </a:r>
            <a:endParaRPr lang="ru-RU" sz="5400" dirty="0">
              <a:solidFill>
                <a:srgbClr val="00642D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29D784F-A68E-48B4-8ABE-58DA2B64FC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765" y="-250168"/>
            <a:ext cx="1173655" cy="11736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ABB3922-E492-4F66-960E-2ED69C236AA0}"/>
              </a:ext>
            </a:extLst>
          </p:cNvPr>
          <p:cNvSpPr txBox="1"/>
          <p:nvPr/>
        </p:nvSpPr>
        <p:spPr>
          <a:xfrm>
            <a:off x="4865615" y="75049"/>
            <a:ext cx="409382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3A3A3A"/>
                </a:solidFill>
              </a:rPr>
              <a:t>КПК «Технологии и методики формирования личностного потенциала обучающихся»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92169F8-B672-5F4E-B0DE-FA1713F4BA63}"/>
              </a:ext>
            </a:extLst>
          </p:cNvPr>
          <p:cNvSpPr/>
          <p:nvPr/>
        </p:nvSpPr>
        <p:spPr>
          <a:xfrm>
            <a:off x="3762456" y="2020627"/>
            <a:ext cx="4799780" cy="1645286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altLang="ru-RU" sz="212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B Sans Text Thin" panose="020B0103040504020204" pitchFamily="34" charset="0"/>
                <a:ea typeface="FedraSansPro-Light"/>
                <a:cs typeface="SB Sans Text Thin" panose="020B0103040504020204" pitchFamily="34" charset="0"/>
              </a:rPr>
              <a:t>Проблема</a:t>
            </a:r>
            <a:r>
              <a:rPr lang="ru-RU" altLang="ru-RU" sz="2129" dirty="0">
                <a:latin typeface="SB Sans Text Thin" panose="020B0103040504020204" pitchFamily="34" charset="0"/>
                <a:ea typeface="FedraSansPro-Light"/>
                <a:cs typeface="SB Sans Text Thin" panose="020B0103040504020204" pitchFamily="34" charset="0"/>
              </a:rPr>
              <a:t> – </a:t>
            </a:r>
          </a:p>
          <a:p>
            <a:pPr algn="ctr"/>
            <a:r>
              <a:rPr lang="ru-RU" sz="1400" dirty="0" smtClean="0"/>
              <a:t>Обучающиеся </a:t>
            </a:r>
            <a:r>
              <a:rPr lang="ru-RU" sz="1400" dirty="0"/>
              <a:t>школы не готовы к самостоятельному принятию решений и к преодолению трудных жизненных </a:t>
            </a:r>
            <a:r>
              <a:rPr lang="ru-RU" sz="1400" dirty="0" smtClean="0"/>
              <a:t>ситуаций</a:t>
            </a:r>
            <a:endParaRPr lang="ru-RU" sz="1400" dirty="0"/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2342315C-F6AC-1B4F-BC6E-1AE1CD49C80F}"/>
              </a:ext>
            </a:extLst>
          </p:cNvPr>
          <p:cNvGrpSpPr/>
          <p:nvPr/>
        </p:nvGrpSpPr>
        <p:grpSpPr>
          <a:xfrm>
            <a:off x="406152" y="2123034"/>
            <a:ext cx="2643090" cy="3274917"/>
            <a:chOff x="-59011" y="2110231"/>
            <a:chExt cx="1986455" cy="2461315"/>
          </a:xfrm>
        </p:grpSpPr>
        <p:pic>
          <p:nvPicPr>
            <p:cNvPr id="9" name="Рисунок 8" descr="Флаг">
              <a:extLst>
                <a:ext uri="{FF2B5EF4-FFF2-40B4-BE49-F238E27FC236}">
                  <a16:creationId xmlns:a16="http://schemas.microsoft.com/office/drawing/2014/main" id="{CE38DC4A-84A9-3942-A152-B01B20B6B5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477016" y="2110231"/>
              <a:ext cx="914400" cy="91440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6B801D7-EA29-1A46-8F8C-07A42535DBFB}"/>
                </a:ext>
              </a:extLst>
            </p:cNvPr>
            <p:cNvSpPr txBox="1"/>
            <p:nvPr/>
          </p:nvSpPr>
          <p:spPr>
            <a:xfrm>
              <a:off x="-59011" y="3024631"/>
              <a:ext cx="1986455" cy="1546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altLang="ru-RU" sz="2129" dirty="0" smtClean="0">
                  <a:latin typeface="SB Sans Text Thin" panose="020B0103040504020204" pitchFamily="34" charset="0"/>
                  <a:ea typeface="FedraSansPro-Light"/>
                  <a:cs typeface="SB Sans Text Thin" panose="020B0103040504020204" pitchFamily="34" charset="0"/>
                </a:rPr>
                <a:t>Недостаточность условий для самореализации, самостоятельности и творчества</a:t>
              </a:r>
              <a:endParaRPr lang="ru-RU" altLang="ru-RU" sz="2129" dirty="0">
                <a:latin typeface="SB Sans Text Thin" panose="020B0103040504020204" pitchFamily="34" charset="0"/>
                <a:ea typeface="FedraSansPro-Light"/>
                <a:cs typeface="SB Sans Text Thin" panose="020B0103040504020204" pitchFamily="34" charset="0"/>
              </a:endParaRPr>
            </a:p>
            <a:p>
              <a:pPr algn="ctr"/>
              <a:endParaRPr lang="ru-RU" sz="2129" dirty="0">
                <a:latin typeface="SB Sans Text Thin" panose="020B0103040504020204" pitchFamily="34" charset="0"/>
                <a:cs typeface="SB Sans Text Thin" panose="020B0103040504020204" pitchFamily="34" charset="0"/>
              </a:endParaRP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CA7359B5-FB9C-3542-A055-0FEE8B870474}"/>
              </a:ext>
            </a:extLst>
          </p:cNvPr>
          <p:cNvGrpSpPr/>
          <p:nvPr/>
        </p:nvGrpSpPr>
        <p:grpSpPr>
          <a:xfrm>
            <a:off x="8840939" y="1906625"/>
            <a:ext cx="2842371" cy="3924476"/>
            <a:chOff x="4572000" y="1573308"/>
            <a:chExt cx="2136228" cy="2949502"/>
          </a:xfrm>
        </p:grpSpPr>
        <p:pic>
          <p:nvPicPr>
            <p:cNvPr id="12" name="Рисунок 11" descr="Флаг">
              <a:extLst>
                <a:ext uri="{FF2B5EF4-FFF2-40B4-BE49-F238E27FC236}">
                  <a16:creationId xmlns:a16="http://schemas.microsoft.com/office/drawing/2014/main" id="{782296EC-97ED-E44A-8C8F-83B2FC1B5A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5269624" y="1573308"/>
              <a:ext cx="914400" cy="91440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B75F22A-36C4-504D-880C-5FE199337880}"/>
                </a:ext>
              </a:extLst>
            </p:cNvPr>
            <p:cNvSpPr txBox="1"/>
            <p:nvPr/>
          </p:nvSpPr>
          <p:spPr>
            <a:xfrm>
              <a:off x="4572000" y="2483389"/>
              <a:ext cx="2136228" cy="20394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altLang="ru-RU" sz="2129" dirty="0">
                  <a:latin typeface="SB Sans Text Thin" panose="020B0103040504020204" pitchFamily="34" charset="0"/>
                  <a:ea typeface="FedraSansPro-Light"/>
                  <a:cs typeface="SB Sans Text Thin" panose="020B0103040504020204" pitchFamily="34" charset="0"/>
                </a:rPr>
                <a:t>Ожидаемый результат </a:t>
              </a:r>
              <a:r>
                <a:rPr lang="ru-RU" altLang="ru-RU" sz="2129" dirty="0" smtClean="0">
                  <a:latin typeface="SB Sans Text Thin" panose="020B0103040504020204" pitchFamily="34" charset="0"/>
                  <a:ea typeface="FedraSansPro-Light"/>
                  <a:cs typeface="SB Sans Text Thin" panose="020B0103040504020204" pitchFamily="34" charset="0"/>
                </a:rPr>
                <a:t>–творческая личностно-развивающая образовательная среда активной свободы</a:t>
              </a:r>
              <a:endParaRPr lang="ru-RU" altLang="ru-RU" sz="2129" dirty="0">
                <a:latin typeface="SB Sans Text Thin" panose="020B0103040504020204" pitchFamily="34" charset="0"/>
                <a:ea typeface="FedraSansPro-Light"/>
                <a:cs typeface="SB Sans Text Thin" panose="020B0103040504020204" pitchFamily="34" charset="0"/>
              </a:endParaRPr>
            </a:p>
            <a:p>
              <a:pPr algn="ctr"/>
              <a:endParaRPr lang="ru-RU" sz="2129" dirty="0">
                <a:latin typeface="SB Sans Text Thin" panose="020B0103040504020204" pitchFamily="34" charset="0"/>
                <a:cs typeface="SB Sans Text Thin" panose="020B010304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1670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e7.pngegg.com/pngimages/903/101/png-clipart-the-legend-of-zelda-breath-of-the-wild-the-legend-of-zelda-tri-force-heroes-zelda-ii-the-adventure-of-link-the-legend-of-zelda-ocarina-of-time-princess-zelda-rupee-angle-triangl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64022" y="1537853"/>
            <a:ext cx="6036282" cy="4804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4022" y="732970"/>
            <a:ext cx="1162797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rgbClr val="00642D"/>
                </a:solidFill>
              </a:rPr>
              <a:t>Идея</a:t>
            </a:r>
            <a:r>
              <a:rPr lang="ru-RU" sz="3600" dirty="0" smtClean="0">
                <a:solidFill>
                  <a:srgbClr val="00642D"/>
                </a:solidFill>
              </a:rPr>
              <a:t>: </a:t>
            </a:r>
          </a:p>
          <a:p>
            <a:pPr algn="ctr"/>
            <a:endParaRPr lang="ru-RU" sz="3600" dirty="0" smtClean="0">
              <a:solidFill>
                <a:srgbClr val="00642D"/>
              </a:solidFill>
            </a:endParaRPr>
          </a:p>
          <a:p>
            <a:r>
              <a:rPr lang="ru-RU" sz="3600" dirty="0" smtClean="0">
                <a:solidFill>
                  <a:srgbClr val="00642D"/>
                </a:solidFill>
              </a:rPr>
              <a:t>    </a:t>
            </a:r>
            <a:r>
              <a:rPr lang="ru-RU" sz="3200" dirty="0" smtClean="0">
                <a:solidFill>
                  <a:srgbClr val="00642D"/>
                </a:solidFill>
              </a:rPr>
              <a:t>Педагоги</a:t>
            </a:r>
            <a:r>
              <a:rPr lang="ru-RU" sz="3600" dirty="0" smtClean="0">
                <a:solidFill>
                  <a:srgbClr val="00642D"/>
                </a:solidFill>
              </a:rPr>
              <a:t>          </a:t>
            </a:r>
            <a:r>
              <a:rPr lang="ru-RU" sz="2800" dirty="0" smtClean="0">
                <a:solidFill>
                  <a:srgbClr val="00642D"/>
                </a:solidFill>
              </a:rPr>
              <a:t>Методики и </a:t>
            </a:r>
          </a:p>
          <a:p>
            <a:r>
              <a:rPr lang="ru-RU" sz="2800" dirty="0">
                <a:solidFill>
                  <a:srgbClr val="00642D"/>
                </a:solidFill>
              </a:rPr>
              <a:t> </a:t>
            </a:r>
            <a:r>
              <a:rPr lang="ru-RU" sz="2800" dirty="0" smtClean="0">
                <a:solidFill>
                  <a:srgbClr val="00642D"/>
                </a:solidFill>
              </a:rPr>
              <a:t>                                   технологии</a:t>
            </a:r>
          </a:p>
          <a:p>
            <a:r>
              <a:rPr lang="ru-RU" sz="2400" dirty="0" smtClean="0">
                <a:solidFill>
                  <a:srgbClr val="00642D"/>
                </a:solidFill>
              </a:rPr>
              <a:t>                     Воспитательное</a:t>
            </a:r>
          </a:p>
          <a:p>
            <a:r>
              <a:rPr lang="ru-RU" sz="2400" dirty="0" smtClean="0">
                <a:solidFill>
                  <a:srgbClr val="00642D"/>
                </a:solidFill>
              </a:rPr>
              <a:t>                        мероприятие</a:t>
            </a:r>
            <a:endParaRPr lang="ru-RU" sz="2400" dirty="0">
              <a:solidFill>
                <a:srgbClr val="00642D"/>
              </a:solidFill>
            </a:endParaRPr>
          </a:p>
          <a:p>
            <a:endParaRPr lang="ru-RU" sz="3200" dirty="0" smtClean="0">
              <a:solidFill>
                <a:srgbClr val="00642D"/>
              </a:solidFill>
            </a:endParaRPr>
          </a:p>
          <a:p>
            <a:r>
              <a:rPr lang="ru-RU" sz="3200" dirty="0" smtClean="0">
                <a:solidFill>
                  <a:srgbClr val="00642D"/>
                </a:solidFill>
              </a:rPr>
              <a:t>                  Старшие-</a:t>
            </a:r>
          </a:p>
          <a:p>
            <a:r>
              <a:rPr lang="ru-RU" sz="3200" dirty="0" smtClean="0">
                <a:solidFill>
                  <a:srgbClr val="00642D"/>
                </a:solidFill>
              </a:rPr>
              <a:t>                  младшим</a:t>
            </a:r>
            <a:endParaRPr lang="ru-RU" sz="3200" dirty="0">
              <a:solidFill>
                <a:srgbClr val="00642D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29D784F-A68E-48B4-8ABE-58DA2B64FC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5765" y="-250168"/>
            <a:ext cx="1173655" cy="11736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ABB3922-E492-4F66-960E-2ED69C236AA0}"/>
              </a:ext>
            </a:extLst>
          </p:cNvPr>
          <p:cNvSpPr txBox="1"/>
          <p:nvPr/>
        </p:nvSpPr>
        <p:spPr>
          <a:xfrm>
            <a:off x="4865615" y="75049"/>
            <a:ext cx="409382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3A3A3A"/>
                </a:solidFill>
              </a:rPr>
              <a:t>КПК «Технологии и методики формирования личностного потенциала обучающихся»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647381"/>
              </p:ext>
            </p:extLst>
          </p:nvPr>
        </p:nvGraphicFramePr>
        <p:xfrm>
          <a:off x="6912528" y="1359458"/>
          <a:ext cx="4376156" cy="1094333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376156">
                  <a:extLst>
                    <a:ext uri="{9D8B030D-6E8A-4147-A177-3AD203B41FA5}">
                      <a16:colId xmlns:a16="http://schemas.microsoft.com/office/drawing/2014/main" val="1136392422"/>
                    </a:ext>
                  </a:extLst>
                </a:gridCol>
              </a:tblGrid>
              <a:tr h="10943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Проведение воспитательного мероприятия и реализация модели наставничества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9375948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8219776"/>
              </p:ext>
            </p:extLst>
          </p:nvPr>
        </p:nvGraphicFramePr>
        <p:xfrm>
          <a:off x="6912528" y="2624345"/>
          <a:ext cx="4384468" cy="140208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384468">
                  <a:extLst>
                    <a:ext uri="{9D8B030D-6E8A-4147-A177-3AD203B41FA5}">
                      <a16:colId xmlns:a16="http://schemas.microsoft.com/office/drawing/2014/main" val="1136392422"/>
                    </a:ext>
                  </a:extLst>
                </a:gridCol>
              </a:tblGrid>
              <a:tr h="10943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Педагогический</a:t>
                      </a:r>
                      <a:r>
                        <a:rPr lang="ru-RU" sz="20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проект создает новую плодотворную среду в которой раскрывается потенциал всех участников образовательного проекта</a:t>
                      </a:r>
                      <a:endParaRPr lang="ru-RU" sz="20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9375948"/>
                  </a:ext>
                </a:extLst>
              </a:tr>
            </a:tbl>
          </a:graphicData>
        </a:graphic>
      </p:graphicFrame>
      <p:pic>
        <p:nvPicPr>
          <p:cNvPr id="2052" name="Picture 4" descr="https://thumbs.dreamstime.com/b/%D0%B3%D1%83%D0%B2%D0%B5%D1%80%D0%BD%D0%B5%D1%80-%D0%B8-%D1%80%D0%B5%D0%B1%D0%B5%D0%BD%D0%BE%D0%BA-6426517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8183" y="4064097"/>
            <a:ext cx="2363182" cy="2163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6565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4022" y="732970"/>
            <a:ext cx="116279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rgbClr val="00642D"/>
                </a:solidFill>
              </a:rPr>
              <a:t>Способы реализации</a:t>
            </a:r>
            <a:r>
              <a:rPr lang="ru-RU" sz="3600" dirty="0" smtClean="0">
                <a:solidFill>
                  <a:srgbClr val="00642D"/>
                </a:solidFill>
              </a:rPr>
              <a:t>:</a:t>
            </a:r>
          </a:p>
          <a:p>
            <a:pPr algn="ctr"/>
            <a:endParaRPr lang="ru-RU" sz="3600" dirty="0">
              <a:solidFill>
                <a:srgbClr val="00642D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29D784F-A68E-48B4-8ABE-58DA2B64FC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765" y="-250168"/>
            <a:ext cx="1173655" cy="11736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ABB3922-E492-4F66-960E-2ED69C236AA0}"/>
              </a:ext>
            </a:extLst>
          </p:cNvPr>
          <p:cNvSpPr txBox="1"/>
          <p:nvPr/>
        </p:nvSpPr>
        <p:spPr>
          <a:xfrm>
            <a:off x="4865615" y="75049"/>
            <a:ext cx="409382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3A3A3A"/>
                </a:solidFill>
              </a:rPr>
              <a:t>КПК «Технологии и методики формирования личностного потенциала обучающихся»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560361" y="1979609"/>
            <a:ext cx="2584028" cy="2920680"/>
            <a:chOff x="7" y="1777058"/>
            <a:chExt cx="2584028" cy="2920680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7" name="Прямоугольник 6"/>
            <p:cNvSpPr/>
            <p:nvPr/>
          </p:nvSpPr>
          <p:spPr>
            <a:xfrm>
              <a:off x="7" y="1777058"/>
              <a:ext cx="2584028" cy="2920680"/>
            </a:xfrm>
            <a:prstGeom prst="rect">
              <a:avLst/>
            </a:prstGeom>
            <a:sp3d extrusionH="190500" prstMaterial="dkEdge">
              <a:bevelT w="120650" h="38100" prst="relaxedInset"/>
              <a:bevelB w="120650" h="57150" prst="relaxedInset"/>
              <a:contourClr>
                <a:schemeClr val="bg1"/>
              </a:contourClr>
            </a:sp3d>
          </p:spPr>
          <p:style>
            <a:lnRef idx="1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TextBox 7"/>
            <p:cNvSpPr txBox="1"/>
            <p:nvPr/>
          </p:nvSpPr>
          <p:spPr>
            <a:xfrm>
              <a:off x="7" y="1777058"/>
              <a:ext cx="2584028" cy="292068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42240" bIns="160020" numCol="1" spcCol="1270" anchor="t" anchorCtr="0">
              <a:noAutofit/>
            </a:bodyPr>
            <a:lstStyle/>
            <a:p>
              <a:pPr marL="0" lvl="1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altLang="ru-RU" sz="1700" dirty="0">
                  <a:solidFill>
                    <a:srgbClr val="000000"/>
                  </a:solidFill>
                  <a:latin typeface="Arial" panose="020B0604020202020204" pitchFamily="34" charset="0"/>
                </a:rPr>
                <a:t>Изучение методического пособия по данному направлению</a:t>
              </a:r>
              <a:endParaRPr lang="ru-RU" sz="1700" kern="1200" dirty="0"/>
            </a:p>
            <a:p>
              <a:pPr marL="0" lvl="1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ru-RU" sz="2000" kern="1200" dirty="0"/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3204401" y="1979609"/>
            <a:ext cx="2642217" cy="2920680"/>
            <a:chOff x="2938800" y="1820751"/>
            <a:chExt cx="2642217" cy="2920680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0" name="Прямоугольник 9"/>
            <p:cNvSpPr/>
            <p:nvPr/>
          </p:nvSpPr>
          <p:spPr>
            <a:xfrm>
              <a:off x="2996989" y="1820751"/>
              <a:ext cx="2584028" cy="2920680"/>
            </a:xfrm>
            <a:prstGeom prst="rect">
              <a:avLst/>
            </a:prstGeom>
            <a:solidFill>
              <a:srgbClr val="49D345">
                <a:tint val="40000"/>
                <a:alpha val="90000"/>
                <a:hueOff val="0"/>
                <a:satOff val="0"/>
                <a:lumOff val="0"/>
                <a:alphaOff val="0"/>
              </a:srgbClr>
            </a:solidFill>
            <a:ln w="6350" cap="flat" cmpd="sng" algn="ctr">
              <a:solidFill>
                <a:srgbClr val="49D345">
                  <a:tint val="40000"/>
                  <a:alpha val="90000"/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  <a:sp3d extrusionH="190500" prstMaterial="dkEdge">
              <a:bevelT w="120650" h="38100" prst="relaxedInset"/>
              <a:bevelB w="120650" h="57150" prst="relaxedInset"/>
              <a:contourClr>
                <a:srgbClr val="FFFFFF"/>
              </a:contourClr>
            </a:sp3d>
          </p:spPr>
        </p:sp>
        <p:sp>
          <p:nvSpPr>
            <p:cNvPr id="11" name="TextBox 10"/>
            <p:cNvSpPr txBox="1"/>
            <p:nvPr/>
          </p:nvSpPr>
          <p:spPr>
            <a:xfrm>
              <a:off x="2938800" y="1820751"/>
              <a:ext cx="2584028" cy="2920680"/>
            </a:xfrm>
            <a:prstGeom prst="rect">
              <a:avLst/>
            </a:prstGeom>
            <a:noFill/>
            <a:ln>
              <a:noFill/>
            </a:ln>
            <a:effectLst/>
            <a:sp3d/>
          </p:spPr>
          <p:txBody>
            <a:bodyPr spcFirstLastPara="0" vert="horz" wrap="square" lIns="101346" tIns="101346" rIns="135128" bIns="152019" numCol="1" spcCol="1270" anchor="t" anchorCtr="0">
              <a:noAutofit/>
            </a:bodyPr>
            <a:lstStyle/>
            <a:p>
              <a:pPr marL="171450" marR="0" lvl="1" indent="-171450" algn="l" defTabSz="8445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endParaRPr kumimoji="0" lang="ru-RU" sz="1900" b="0" i="0" u="none" strike="noStrike" kern="1200" cap="none" spc="0" normalizeH="0" baseline="0" noProof="0" dirty="0">
                <a:ln>
                  <a:noFill/>
                </a:ln>
                <a:solidFill>
                  <a:srgbClr val="333E48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3407447" y="1981106"/>
            <a:ext cx="2294313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altLang="ru-RU" sz="1700" dirty="0">
                <a:solidFill>
                  <a:srgbClr val="000000"/>
                </a:solidFill>
                <a:latin typeface="Arial" panose="020B0604020202020204" pitchFamily="34" charset="0"/>
              </a:rPr>
              <a:t>Определение методологического аппарата по теме проекта</a:t>
            </a:r>
            <a:endParaRPr lang="ru-RU" sz="1700" dirty="0">
              <a:solidFill>
                <a:srgbClr val="000000"/>
              </a:solidFill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5933286" y="1979609"/>
            <a:ext cx="2584028" cy="2920680"/>
            <a:chOff x="5895881" y="1808718"/>
            <a:chExt cx="2584028" cy="2920680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4" name="Прямоугольник 13"/>
            <p:cNvSpPr/>
            <p:nvPr/>
          </p:nvSpPr>
          <p:spPr>
            <a:xfrm>
              <a:off x="5895881" y="1808718"/>
              <a:ext cx="2584028" cy="2920680"/>
            </a:xfrm>
            <a:prstGeom prst="rect">
              <a:avLst/>
            </a:prstGeom>
            <a:sp3d extrusionH="190500" prstMaterial="dkEdge">
              <a:bevelT w="120650" h="38100" prst="relaxedInset"/>
              <a:bevelB w="120650" h="57150" prst="relaxedInset"/>
              <a:contourClr>
                <a:schemeClr val="bg1"/>
              </a:contourClr>
            </a:sp3d>
          </p:spPr>
          <p:style>
            <a:ln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TextBox 14"/>
            <p:cNvSpPr txBox="1"/>
            <p:nvPr/>
          </p:nvSpPr>
          <p:spPr>
            <a:xfrm>
              <a:off x="5895881" y="1808718"/>
              <a:ext cx="2584028" cy="292068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1346" tIns="101346" rIns="135128" bIns="152019" numCol="1" spcCol="1270" anchor="t" anchorCtr="0">
              <a:noAutofit/>
            </a:bodyPr>
            <a:lstStyle/>
            <a:p>
              <a:pPr marL="0" lvl="1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altLang="ru-RU" sz="1700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Разработка </a:t>
              </a:r>
              <a:r>
                <a:rPr lang="ru-RU" altLang="ru-RU" sz="1700" dirty="0">
                  <a:solidFill>
                    <a:srgbClr val="000000"/>
                  </a:solidFill>
                  <a:latin typeface="Arial" panose="020B0604020202020204" pitchFamily="34" charset="0"/>
                </a:rPr>
                <a:t>учебного занятия с акцентом на развитие личностного потенциала учащихся с помощью внедрения модели наставничества «старшие – младшим».</a:t>
              </a:r>
            </a:p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ru-RU" sz="1900" kern="1200" dirty="0"/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8603982" y="1979609"/>
            <a:ext cx="2584028" cy="2920680"/>
            <a:chOff x="8845963" y="1820430"/>
            <a:chExt cx="2584028" cy="2920680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7" name="Прямоугольник 16"/>
            <p:cNvSpPr/>
            <p:nvPr/>
          </p:nvSpPr>
          <p:spPr>
            <a:xfrm>
              <a:off x="8845963" y="1820430"/>
              <a:ext cx="2584028" cy="2920680"/>
            </a:xfrm>
            <a:prstGeom prst="rect">
              <a:avLst/>
            </a:prstGeom>
            <a:solidFill>
              <a:srgbClr val="1F6B45">
                <a:tint val="40000"/>
                <a:alpha val="90000"/>
                <a:hueOff val="0"/>
                <a:satOff val="0"/>
                <a:lumOff val="0"/>
                <a:alphaOff val="0"/>
              </a:srgbClr>
            </a:solidFill>
            <a:ln w="6350" cap="flat" cmpd="sng" algn="ctr">
              <a:solidFill>
                <a:srgbClr val="1F6B45">
                  <a:tint val="40000"/>
                  <a:alpha val="90000"/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  <a:sp3d extrusionH="190500" prstMaterial="dkEdge">
              <a:bevelT w="120650" h="38100" prst="relaxedInset"/>
              <a:bevelB w="120650" h="57150" prst="relaxedInset"/>
              <a:contourClr>
                <a:srgbClr val="FFFFFF"/>
              </a:contourClr>
            </a:sp3d>
          </p:spPr>
        </p:sp>
        <p:sp>
          <p:nvSpPr>
            <p:cNvPr id="18" name="TextBox 17"/>
            <p:cNvSpPr txBox="1"/>
            <p:nvPr/>
          </p:nvSpPr>
          <p:spPr>
            <a:xfrm>
              <a:off x="8845963" y="1820430"/>
              <a:ext cx="2584028" cy="2920680"/>
            </a:xfrm>
            <a:prstGeom prst="rect">
              <a:avLst/>
            </a:prstGeom>
            <a:noFill/>
            <a:ln>
              <a:noFill/>
            </a:ln>
            <a:effectLst/>
            <a:sp3d/>
          </p:spPr>
          <p:txBody>
            <a:bodyPr spcFirstLastPara="0" vert="horz" wrap="square" lIns="101346" tIns="101346" rIns="135128" bIns="152019" numCol="1" spcCol="1270" anchor="t" anchorCtr="0">
              <a:noAutofit/>
            </a:bodyPr>
            <a:lstStyle/>
            <a:p>
              <a:pPr marL="0" marR="0" lvl="1" algn="ctr" defTabSz="8445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tabLst/>
                <a:defRPr/>
              </a:pPr>
              <a:r>
                <a:rPr lang="ru-RU" altLang="ru-RU" sz="1700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Рефлексия </a:t>
              </a:r>
              <a:r>
                <a:rPr lang="ru-RU" altLang="ru-RU" sz="1700" dirty="0">
                  <a:solidFill>
                    <a:srgbClr val="000000"/>
                  </a:solidFill>
                  <a:latin typeface="Arial" panose="020B0604020202020204" pitchFamily="34" charset="0"/>
                </a:rPr>
                <a:t>проведенного занятия и исправление </a:t>
              </a:r>
              <a:r>
                <a:rPr lang="ru-RU" altLang="ru-RU" sz="1700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недочетов</a:t>
              </a:r>
            </a:p>
            <a:p>
              <a:pPr marL="0" marR="0" lvl="1" algn="ctr" defTabSz="8445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tabLst/>
                <a:defRPr/>
              </a:pPr>
              <a:r>
                <a:rPr lang="ru-RU" altLang="ru-RU" sz="1700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Подведение </a:t>
              </a:r>
              <a:r>
                <a:rPr lang="ru-RU" altLang="ru-RU" sz="1700" dirty="0">
                  <a:solidFill>
                    <a:srgbClr val="000000"/>
                  </a:solidFill>
                  <a:latin typeface="Arial" panose="020B0604020202020204" pitchFamily="34" charset="0"/>
                </a:rPr>
                <a:t>итогов </a:t>
              </a:r>
              <a:r>
                <a:rPr lang="ru-RU" altLang="ru-RU" sz="1700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и демонстрация результатов проекта</a:t>
              </a:r>
              <a:endPara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srgbClr val="333E48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1617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76698" y="731520"/>
            <a:ext cx="64506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</a:rPr>
              <a:t>Военно-спортивный праздник   </a:t>
            </a:r>
          </a:p>
          <a:p>
            <a:pPr algn="ctr"/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</a:rPr>
              <a:t>«Зарница»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9585" y="2086495"/>
            <a:ext cx="964276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Цель:</a:t>
            </a:r>
            <a:r>
              <a:rPr lang="ru-RU" b="1" dirty="0">
                <a:solidFill>
                  <a:srgbClr val="212529"/>
                </a:solidFill>
                <a:latin typeface="Arial" panose="020B0604020202020204" pitchFamily="34" charset="0"/>
              </a:rPr>
              <a:t> </a:t>
            </a:r>
            <a:r>
              <a:rPr lang="ru-RU" dirty="0">
                <a:solidFill>
                  <a:srgbClr val="212529"/>
                </a:solidFill>
                <a:latin typeface="Arial" panose="020B0604020202020204" pitchFamily="34" charset="0"/>
              </a:rPr>
              <a:t>способствовать сохранению и укреплению традиций, связанных с патриотическим воспитанием школьников в рамках военно-спортивных </a:t>
            </a:r>
            <a:r>
              <a:rPr lang="ru-RU" dirty="0" smtClean="0">
                <a:solidFill>
                  <a:srgbClr val="212529"/>
                </a:solidFill>
                <a:latin typeface="Arial" panose="020B0604020202020204" pitchFamily="34" charset="0"/>
              </a:rPr>
              <a:t>игр.</a:t>
            </a:r>
          </a:p>
          <a:p>
            <a:pPr algn="just"/>
            <a:endParaRPr lang="ru-RU" dirty="0" smtClean="0">
              <a:solidFill>
                <a:srgbClr val="212529"/>
              </a:solidFill>
              <a:latin typeface="Arial" panose="020B0604020202020204" pitchFamily="34" charset="0"/>
            </a:endParaRPr>
          </a:p>
          <a:p>
            <a:pPr algn="just"/>
            <a:r>
              <a:rPr lang="ru-RU" b="1" dirty="0" smtClean="0"/>
              <a:t>Задачи:</a:t>
            </a:r>
            <a:endParaRPr lang="ru-RU" b="1" dirty="0"/>
          </a:p>
          <a:p>
            <a:pPr algn="just"/>
            <a:r>
              <a:rPr lang="ru-RU" dirty="0"/>
              <a:t>-формирование у детей навыков быстрой реакции в нестандартных ситуациях;</a:t>
            </a:r>
          </a:p>
          <a:p>
            <a:pPr algn="just"/>
            <a:r>
              <a:rPr lang="ru-RU" dirty="0"/>
              <a:t>-обучение школьников оказанию первой помощи в экстремальной ситуации;</a:t>
            </a:r>
          </a:p>
          <a:p>
            <a:pPr algn="just"/>
            <a:r>
              <a:rPr lang="ru-RU" dirty="0"/>
              <a:t>-развитие и укрепление физической подготовки школьников;</a:t>
            </a:r>
          </a:p>
          <a:p>
            <a:pPr algn="just"/>
            <a:r>
              <a:rPr lang="ru-RU" dirty="0"/>
              <a:t>-развивать креативные способности методами мозгового штурма,</a:t>
            </a:r>
          </a:p>
          <a:p>
            <a:pPr algn="just"/>
            <a:r>
              <a:rPr lang="ru-RU" dirty="0"/>
              <a:t>эвристики, </a:t>
            </a:r>
            <a:r>
              <a:rPr lang="ru-RU" dirty="0" smtClean="0"/>
              <a:t>аналогии;</a:t>
            </a:r>
          </a:p>
          <a:p>
            <a:pPr algn="just"/>
            <a:r>
              <a:rPr lang="ru-RU" dirty="0" smtClean="0"/>
              <a:t>-реализация модели наставничества «старшие-младшим».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2127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www.tort-master.ru/upload/iblock/b77/b779b604f25b1714955f4273380d639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48145"/>
            <a:ext cx="2518757" cy="3096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001" y="1255027"/>
            <a:ext cx="3325349" cy="24940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223" y="3744882"/>
            <a:ext cx="3513515" cy="26351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4791" y="961043"/>
            <a:ext cx="2527415" cy="33698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638" y="3549535"/>
            <a:ext cx="4743797" cy="30258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864" y="748145"/>
            <a:ext cx="3895898" cy="29219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416" y="2892595"/>
            <a:ext cx="2444288" cy="325905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67556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13336" y="1183031"/>
            <a:ext cx="66337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Реализация проекта позволит сделать школьную среду пространством возможностей для всех участников образовательных отношений, объединить всех участников образовательных отношений в команду единомышленников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765" y="3122023"/>
            <a:ext cx="3874571" cy="275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5228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43960" y="2926081"/>
            <a:ext cx="78752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641202"/>
                </a:solidFill>
              </a:rPr>
              <a:t>Спасибо за внимание!</a:t>
            </a:r>
            <a:endParaRPr lang="ru-RU" sz="5400" b="1" dirty="0">
              <a:solidFill>
                <a:srgbClr val="64120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132200"/>
      </p:ext>
    </p:extLst>
  </p:cSld>
  <p:clrMapOvr>
    <a:masterClrMapping/>
  </p:clrMapOvr>
</p:sld>
</file>

<file path=ppt/theme/theme1.xml><?xml version="1.0" encoding="utf-8"?>
<a:theme xmlns:a="http://schemas.openxmlformats.org/drawingml/2006/main" name="3_Тема презентации Вклад в будущее">
  <a:themeElements>
    <a:clrScheme name="Тема презентации Вклад в будущее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642D"/>
      </a:accent1>
      <a:accent2>
        <a:srgbClr val="008841"/>
      </a:accent2>
      <a:accent3>
        <a:srgbClr val="F6A429"/>
      </a:accent3>
      <a:accent4>
        <a:srgbClr val="7E388A"/>
      </a:accent4>
      <a:accent5>
        <a:srgbClr val="019E8B"/>
      </a:accent5>
      <a:accent6>
        <a:srgbClr val="00A2DA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_ППК преподавателей_1" id="{3450F8FA-84A1-3146-9D6E-DB5C41DC3CCC}" vid="{8EFEC57A-6288-6D4B-A254-5CCA9C814B6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329</Words>
  <Application>Microsoft Office PowerPoint</Application>
  <PresentationFormat>Широкоэкранный</PresentationFormat>
  <Paragraphs>59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Calibri</vt:lpstr>
      <vt:lpstr>Fedra Sans Pro Book</vt:lpstr>
      <vt:lpstr>FedraSansPro-Light</vt:lpstr>
      <vt:lpstr>SB Sans Text Thin</vt:lpstr>
      <vt:lpstr>Times New Roman</vt:lpstr>
      <vt:lpstr>3_Тема презентации Вклад в будущее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Идея группового преподавательского проекта Самарской области</dc:title>
  <dc:creator>игорь моисеев</dc:creator>
  <cp:lastModifiedBy>Hewlett-Packard Company</cp:lastModifiedBy>
  <cp:revision>20</cp:revision>
  <dcterms:created xsi:type="dcterms:W3CDTF">2021-02-19T18:17:03Z</dcterms:created>
  <dcterms:modified xsi:type="dcterms:W3CDTF">2024-12-17T08:27:00Z</dcterms:modified>
</cp:coreProperties>
</file>